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0" r:id="rId1"/>
  </p:sldMasterIdLst>
  <p:sldIdLst>
    <p:sldId id="256" r:id="rId2"/>
    <p:sldId id="257" r:id="rId3"/>
    <p:sldId id="259" r:id="rId4"/>
    <p:sldId id="258" r:id="rId5"/>
  </p:sldIdLst>
  <p:sldSz cx="12192000" cy="6858000"/>
  <p:notesSz cx="6858000" cy="9144000"/>
  <p:defaultTextStyle>
    <a:defPPr>
      <a:defRPr lang="en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007"/>
    <p:restoredTop sz="94654"/>
  </p:normalViewPr>
  <p:slideViewPr>
    <p:cSldViewPr snapToGrid="0" snapToObjects="1">
      <p:cViewPr varScale="1">
        <p:scale>
          <a:sx n="104" d="100"/>
          <a:sy n="104" d="100"/>
        </p:scale>
        <p:origin x="992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9D3B3C7E-BC2D-4436-8B03-AC421FA66787}"/>
              </a:ext>
            </a:extLst>
          </p:cNvPr>
          <p:cNvSpPr/>
          <p:nvPr/>
        </p:nvSpPr>
        <p:spPr>
          <a:xfrm>
            <a:off x="160920" y="157606"/>
            <a:ext cx="11870161" cy="654278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B66887E-4265-46F7-9DE0-605FFFC9076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035130" y="1066800"/>
            <a:ext cx="8112369" cy="2073119"/>
          </a:xfrm>
        </p:spPr>
        <p:txBody>
          <a:bodyPr anchor="b">
            <a:normAutofit/>
          </a:bodyPr>
          <a:lstStyle>
            <a:lvl1pPr algn="ctr">
              <a:lnSpc>
                <a:spcPct val="110000"/>
              </a:lnSpc>
              <a:defRPr sz="2800" cap="all" spc="39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EDB1A74-54F5-45CA-8922-87FFD57515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75804" y="4876802"/>
            <a:ext cx="7821637" cy="1028697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6BE6EF-9D0F-4ABF-B92C-E967FE3F16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7/31/21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4AB150-954C-4F02-89AC-DA7163D75C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279965" y="6245352"/>
            <a:ext cx="41148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E16270-CBD7-4ACC-BFC5-9CADE72266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79B5D0C1-066E-4C02-A6B8-59FAE4A19724}"/>
              </a:ext>
            </a:extLst>
          </p:cNvPr>
          <p:cNvGrpSpPr/>
          <p:nvPr/>
        </p:nvGrpSpPr>
        <p:grpSpPr>
          <a:xfrm>
            <a:off x="5662258" y="4240546"/>
            <a:ext cx="867485" cy="115439"/>
            <a:chOff x="8910933" y="1861308"/>
            <a:chExt cx="867485" cy="115439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D4386904-AFDC-449E-8D1B-906B305EBDA7}"/>
                </a:ext>
              </a:extLst>
            </p:cNvPr>
            <p:cNvSpPr/>
            <p:nvPr/>
          </p:nvSpPr>
          <p:spPr>
            <a:xfrm rot="18964825" flipH="1">
              <a:off x="9286956" y="1861308"/>
              <a:ext cx="115439" cy="115439"/>
            </a:xfrm>
            <a:prstGeom prst="rect">
              <a:avLst/>
            </a:prstGeom>
            <a:noFill/>
            <a:ln w="158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F70778F2-11E8-428C-8324-479CA9D6FE92}"/>
                </a:ext>
              </a:extLst>
            </p:cNvPr>
            <p:cNvCxnSpPr/>
            <p:nvPr/>
          </p:nvCxnSpPr>
          <p:spPr>
            <a:xfrm>
              <a:off x="9426289" y="1919027"/>
              <a:ext cx="352129" cy="0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A0BE89E-CB2D-48BA-A8D2-533FAAAA725F}"/>
                </a:ext>
              </a:extLst>
            </p:cNvPr>
            <p:cNvCxnSpPr/>
            <p:nvPr/>
          </p:nvCxnSpPr>
          <p:spPr>
            <a:xfrm>
              <a:off x="8910933" y="1919027"/>
              <a:ext cx="352129" cy="0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2742594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DB1126-542A-43AD-8078-EE35651654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4A5F98B-5F32-4561-BFBC-9F6E5DA0A3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028700" y="2161903"/>
            <a:ext cx="10134600" cy="374359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73D0DD-B04E-4E48-8EE1-51E46131A9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7/31/21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81352D-F9C0-4442-9601-A09A7655E6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FC0801-9C45-40AE-AB33-5742CDA4DA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8477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E946561-59BF-4566-AD2C-9B05C4771DF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196250" y="723899"/>
            <a:ext cx="2271849" cy="54102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1DF7870-6CBD-47E2-854C-68141BAA10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723900" y="723899"/>
            <a:ext cx="8302534" cy="54102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12FAF3-C106-49CB-A845-1FC7F73139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7/31/21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4D5CCC-00E8-48FA-91A6-921E7B6440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7E1751-E7AA-406D-A977-1ACEF1FBD1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368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D2DC87-4B97-4A7C-BC4C-6E77245616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B59FD9-57FD-4ABA-9FCD-7954052534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7BD40E-B0AA-47B8-900F-488A8AEC1B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7/31/21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5E623C-1E35-4485-A5B4-A71969BE70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5C6BB9-EF4F-465E-985B-34521F68C5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3293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7F5577-D71B-4279-B07A-62F703E5D1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7/31/21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48367D-C35C-4023-BEBE-F834D033B0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BFCF8A-B8C6-496A-98A5-BBB52DB70F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5">
            <a:extLst>
              <a:ext uri="{FF2B5EF4-FFF2-40B4-BE49-F238E27FC236}">
                <a16:creationId xmlns:a16="http://schemas.microsoft.com/office/drawing/2014/main" id="{CDE45C10-227D-42DF-A888-EEFD3784FA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23900" y="750338"/>
            <a:ext cx="4580642" cy="5494694"/>
          </a:xfrm>
          <a:custGeom>
            <a:avLst/>
            <a:gdLst>
              <a:gd name="connsiteX0" fmla="*/ 0 w 6096000"/>
              <a:gd name="connsiteY0" fmla="*/ 0 h 6858000"/>
              <a:gd name="connsiteX1" fmla="*/ 6096000 w 6096000"/>
              <a:gd name="connsiteY1" fmla="*/ 0 h 6858000"/>
              <a:gd name="connsiteX2" fmla="*/ 6096000 w 6096000"/>
              <a:gd name="connsiteY2" fmla="*/ 6858000 h 6858000"/>
              <a:gd name="connsiteX3" fmla="*/ 0 w 6096000"/>
              <a:gd name="connsiteY3" fmla="*/ 6858000 h 6858000"/>
              <a:gd name="connsiteX4" fmla="*/ 0 w 6096000"/>
              <a:gd name="connsiteY4" fmla="*/ 0 h 6858000"/>
              <a:gd name="connsiteX0" fmla="*/ 0 w 6096000"/>
              <a:gd name="connsiteY0" fmla="*/ 0 h 6858000"/>
              <a:gd name="connsiteX1" fmla="*/ 6096000 w 6096000"/>
              <a:gd name="connsiteY1" fmla="*/ 0 h 6858000"/>
              <a:gd name="connsiteX2" fmla="*/ 6096000 w 6096000"/>
              <a:gd name="connsiteY2" fmla="*/ 6858000 h 6858000"/>
              <a:gd name="connsiteX3" fmla="*/ 3058886 w 6096000"/>
              <a:gd name="connsiteY3" fmla="*/ 6858000 h 6858000"/>
              <a:gd name="connsiteX4" fmla="*/ 0 w 6096000"/>
              <a:gd name="connsiteY4" fmla="*/ 6858000 h 6858000"/>
              <a:gd name="connsiteX5" fmla="*/ 0 w 6096000"/>
              <a:gd name="connsiteY5" fmla="*/ 0 h 6858000"/>
              <a:gd name="connsiteX0" fmla="*/ 0 w 6096000"/>
              <a:gd name="connsiteY0" fmla="*/ 0 h 6858000"/>
              <a:gd name="connsiteX1" fmla="*/ 6096000 w 6096000"/>
              <a:gd name="connsiteY1" fmla="*/ 0 h 6858000"/>
              <a:gd name="connsiteX2" fmla="*/ 6096000 w 6096000"/>
              <a:gd name="connsiteY2" fmla="*/ 6858000 h 6858000"/>
              <a:gd name="connsiteX3" fmla="*/ 3037115 w 6096000"/>
              <a:gd name="connsiteY3" fmla="*/ 5889172 h 6858000"/>
              <a:gd name="connsiteX4" fmla="*/ 0 w 6096000"/>
              <a:gd name="connsiteY4" fmla="*/ 6858000 h 6858000"/>
              <a:gd name="connsiteX5" fmla="*/ 0 w 6096000"/>
              <a:gd name="connsiteY5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096000" h="6858000">
                <a:moveTo>
                  <a:pt x="0" y="0"/>
                </a:moveTo>
                <a:lnTo>
                  <a:pt x="6096000" y="0"/>
                </a:lnTo>
                <a:lnTo>
                  <a:pt x="6096000" y="6858000"/>
                </a:lnTo>
                <a:lnTo>
                  <a:pt x="3037115" y="5889172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alpha val="8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DA214944-8898-48BC-AE6F-065DA7BBB8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580478" y="4714704"/>
            <a:ext cx="867485" cy="115439"/>
            <a:chOff x="8910933" y="1861308"/>
            <a:chExt cx="867485" cy="115439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B94B3AAB-30C4-441D-B481-D253F8325953}"/>
                </a:ext>
              </a:extLst>
            </p:cNvPr>
            <p:cNvSpPr/>
            <p:nvPr/>
          </p:nvSpPr>
          <p:spPr>
            <a:xfrm rot="18964825" flipH="1">
              <a:off x="9286956" y="1861308"/>
              <a:ext cx="115439" cy="115439"/>
            </a:xfrm>
            <a:prstGeom prst="rect">
              <a:avLst/>
            </a:prstGeom>
            <a:noFill/>
            <a:ln w="158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FDCB6176-5585-40BC-BC9C-CA625F989F1B}"/>
                </a:ext>
              </a:extLst>
            </p:cNvPr>
            <p:cNvCxnSpPr/>
            <p:nvPr/>
          </p:nvCxnSpPr>
          <p:spPr>
            <a:xfrm>
              <a:off x="9426289" y="1919027"/>
              <a:ext cx="352129" cy="0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77C4F1D9-97D8-43DD-A319-C56367F97FCE}"/>
                </a:ext>
              </a:extLst>
            </p:cNvPr>
            <p:cNvCxnSpPr/>
            <p:nvPr/>
          </p:nvCxnSpPr>
          <p:spPr>
            <a:xfrm>
              <a:off x="8910933" y="1919027"/>
              <a:ext cx="352129" cy="0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D25E64ED-B373-4866-B5A2-E805D3168B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1291" y="1274475"/>
            <a:ext cx="3761832" cy="2823913"/>
          </a:xfrm>
        </p:spPr>
        <p:txBody>
          <a:bodyPr anchor="b">
            <a:normAutofit/>
          </a:bodyPr>
          <a:lstStyle>
            <a:lvl1pPr algn="ctr">
              <a:defRPr sz="3200" cap="all" spc="6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6D6168-DDAE-41B2-A0D5-42185A2D02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556756" y="2730304"/>
            <a:ext cx="4383030" cy="139739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644356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5825EB-71EE-41B3-89D2-47A0C7C359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662F7D-C4AD-4BD4-AAC8-F0223EE4A38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37305" y="2155369"/>
            <a:ext cx="4953000" cy="399832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D0FB088-28C6-4667-8DF2-0DE32AE3EC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155369"/>
            <a:ext cx="4953000" cy="399832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36095F-AE34-4E94-B722-E3A1205AEE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7/31/21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06A8E6-BD94-48EA-8F35-DA0DF910AC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478AEF-56B8-49F5-81E8-663B1FFA07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5057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CF873F-001F-4254-97F3-05329E6A7B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555171"/>
            <a:ext cx="10134600" cy="1135517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37B575-060F-4296-A28A-93DA109F96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37306" y="1801620"/>
            <a:ext cx="4849036" cy="814387"/>
          </a:xfrm>
        </p:spPr>
        <p:txBody>
          <a:bodyPr anchor="b">
            <a:normAutofit/>
          </a:bodyPr>
          <a:lstStyle>
            <a:lvl1pPr marL="0" indent="0">
              <a:buNone/>
              <a:defRPr sz="1800" b="0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581A51-F4D1-4A02-9918-C416F820B6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37306" y="2619103"/>
            <a:ext cx="4849036" cy="351499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32916D0-3DFE-455D-9888-3FDEFD3DE0C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50108" y="1801620"/>
            <a:ext cx="4904585" cy="814387"/>
          </a:xfrm>
        </p:spPr>
        <p:txBody>
          <a:bodyPr anchor="b">
            <a:normAutofit/>
          </a:bodyPr>
          <a:lstStyle>
            <a:lvl1pPr marL="0" indent="0">
              <a:buNone/>
              <a:defRPr sz="1800" b="0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093D763-0643-4A48-8007-93391C59F6D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50108" y="2619103"/>
            <a:ext cx="4904585" cy="351499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9A2D07B-3A5D-41C2-83B8-BD1AD6522C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7/31/21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E2C1367-FE5A-4CDD-B85B-724FFFE5B5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992F244-23EB-4E1A-B74F-77F23F8797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1214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876C0A-BEF4-4DE4-A9D2-C60298FC7F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367C0AC-3C98-4D68-AE72-CFFA1638CC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7/31/21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EA7722A-E2E4-45D2-8A20-4853ED6837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46B9201-B20B-4412-B745-F2F6A91487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1334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BC4889A-9ABE-4409-BAD8-F84C36C1FA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7/31/21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DDA5A70-FE21-4CB6-A67B-1DC798E9E3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984AD11-7FD2-432C-A6AB-395BE9275C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1784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F397CF-9CDD-4E78-8F35-A2FFE78674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457200"/>
            <a:ext cx="370522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194BFE-7A85-4123-B0F7-4DB1C141CE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1066800"/>
            <a:ext cx="6172200" cy="483869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41EFD6D-1929-4A73-A860-22A36FF5C1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66800" y="2057400"/>
            <a:ext cx="370522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B399A5-94A1-4452-AFF0-918BDA8B14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7/31/21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89589D8-DD83-406C-A77A-176D23993B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E46024-82ED-40EF-8846-F6CC44BC53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2804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BD12FA-83A4-42AF-98D7-312C4C5A71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457200"/>
            <a:ext cx="370522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6CF1DC8-2932-4C6E-BFBB-8BA1C959842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1066800"/>
            <a:ext cx="5942012" cy="48387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D6E0000-EF01-46A5-8A71-25FB7EA3F9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66800" y="2057400"/>
            <a:ext cx="370522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01AD40B-9246-4532-9F73-5BA9061C3A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7/31/21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E6B9A0-5B1C-4F7B-828A-EF74E51478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2E99FB-C932-4165-A612-8B302D8F72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7099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6CE7638-D991-46E7-BF2C-67D1AC8296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723900"/>
            <a:ext cx="10134600" cy="128848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7C6B9C-4923-4DAB-9748-D5CD289EB9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28700" y="2161903"/>
            <a:ext cx="10134600" cy="39693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578CF6-4B33-40E4-B881-5F4C568378E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94765" y="6245032"/>
            <a:ext cx="5244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2"/>
                </a:solidFill>
              </a:defRPr>
            </a:lvl1pPr>
          </a:lstStyle>
          <a:p>
            <a:fld id="{19590046-DA73-4BBF-84B5-C08E6F75191A}" type="slidenum">
              <a:rPr lang="en-US" smtClean="0"/>
              <a:t>‹#›</a:t>
            </a:fld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AE857E-F564-4539-9984-10435B6140A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54841" y="6245032"/>
            <a:ext cx="26593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/>
                </a:solidFill>
              </a:defRPr>
            </a:lvl1pPr>
          </a:lstStyle>
          <a:p>
            <a:fld id="{C485584D-7D79-4248-9986-4CA35242F944}" type="datetimeFigureOut">
              <a:rPr lang="en-US" smtClean="0"/>
              <a:t>7/31/21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1EABEF-B998-4B11-A878-8F492F8E39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279964" y="6245033"/>
            <a:ext cx="411222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9EB54D17-3792-403D-9127-495845021D2B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custGeom>
            <a:avLst/>
            <a:gdLst>
              <a:gd name="connsiteX0" fmla="*/ 160920 w 12192000"/>
              <a:gd name="connsiteY0" fmla="*/ 157606 h 6858000"/>
              <a:gd name="connsiteX1" fmla="*/ 160920 w 12192000"/>
              <a:gd name="connsiteY1" fmla="*/ 6700394 h 6858000"/>
              <a:gd name="connsiteX2" fmla="*/ 12031081 w 12192000"/>
              <a:gd name="connsiteY2" fmla="*/ 6700394 h 6858000"/>
              <a:gd name="connsiteX3" fmla="*/ 12031081 w 12192000"/>
              <a:gd name="connsiteY3" fmla="*/ 157606 h 6858000"/>
              <a:gd name="connsiteX4" fmla="*/ 0 w 12192000"/>
              <a:gd name="connsiteY4" fmla="*/ 0 h 6858000"/>
              <a:gd name="connsiteX5" fmla="*/ 12192000 w 12192000"/>
              <a:gd name="connsiteY5" fmla="*/ 0 h 6858000"/>
              <a:gd name="connsiteX6" fmla="*/ 12192000 w 12192000"/>
              <a:gd name="connsiteY6" fmla="*/ 6858000 h 6858000"/>
              <a:gd name="connsiteX7" fmla="*/ 0 w 12192000"/>
              <a:gd name="connsiteY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6858000">
                <a:moveTo>
                  <a:pt x="160920" y="157606"/>
                </a:moveTo>
                <a:lnTo>
                  <a:pt x="160920" y="6700394"/>
                </a:lnTo>
                <a:lnTo>
                  <a:pt x="12031081" y="6700394"/>
                </a:lnTo>
                <a:lnTo>
                  <a:pt x="12031081" y="157606"/>
                </a:ln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0819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9" r:id="rId6"/>
    <p:sldLayoutId id="2147483694" r:id="rId7"/>
    <p:sldLayoutId id="2147483695" r:id="rId8"/>
    <p:sldLayoutId id="2147483696" r:id="rId9"/>
    <p:sldLayoutId id="2147483698" r:id="rId10"/>
    <p:sldLayoutId id="2147483697" r:id="rId11"/>
  </p:sldLayoutIdLst>
  <p:txStyles>
    <p:titleStyle>
      <a:lvl1pPr algn="l" defTabSz="914400" rtl="0" eaLnBrk="1" latinLnBrk="0" hangingPunct="1">
        <a:lnSpc>
          <a:spcPct val="110000"/>
        </a:lnSpc>
        <a:spcBef>
          <a:spcPct val="0"/>
        </a:spcBef>
        <a:buNone/>
        <a:defRPr sz="3200" kern="1200" cap="none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10000"/>
        </a:lnSpc>
        <a:spcBef>
          <a:spcPts val="1000"/>
        </a:spcBef>
        <a:buFontTx/>
        <a:buNone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274320" indent="-228600" algn="l" defTabSz="914400" rtl="0" eaLnBrk="1" latinLnBrk="0" hangingPunct="1">
        <a:lnSpc>
          <a:spcPct val="110000"/>
        </a:lnSpc>
        <a:spcBef>
          <a:spcPts val="500"/>
        </a:spcBef>
        <a:buSzPct val="85000"/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274320" indent="0" algn="l" defTabSz="914400" rtl="0" eaLnBrk="1" latinLnBrk="0" hangingPunct="1">
        <a:lnSpc>
          <a:spcPct val="110000"/>
        </a:lnSpc>
        <a:spcBef>
          <a:spcPts val="500"/>
        </a:spcBef>
        <a:buFontTx/>
        <a:buNone/>
        <a:defRPr sz="1600" kern="1200">
          <a:solidFill>
            <a:schemeClr val="tx2"/>
          </a:solidFill>
          <a:latin typeface="+mn-lt"/>
          <a:ea typeface="+mn-ea"/>
          <a:cs typeface="+mn-cs"/>
        </a:defRPr>
      </a:lvl3pPr>
      <a:lvl4pPr marL="54864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548640" indent="0" algn="l" defTabSz="914400" rtl="0" eaLnBrk="1" latinLnBrk="0" hangingPunct="1">
        <a:lnSpc>
          <a:spcPct val="110000"/>
        </a:lnSpc>
        <a:spcBef>
          <a:spcPts val="500"/>
        </a:spcBef>
        <a:buFontTx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8">
            <a:extLst>
              <a:ext uri="{FF2B5EF4-FFF2-40B4-BE49-F238E27FC236}">
                <a16:creationId xmlns:a16="http://schemas.microsoft.com/office/drawing/2014/main" id="{DF0CAD46-2E46-44EB-A063-C05881768C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3" descr="Rainbow abstract fiber optics">
            <a:extLst>
              <a:ext uri="{FF2B5EF4-FFF2-40B4-BE49-F238E27FC236}">
                <a16:creationId xmlns:a16="http://schemas.microsoft.com/office/drawing/2014/main" id="{D20C9E66-98FB-4E4D-A3B0-451A34521FD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4072" b="11659"/>
          <a:stretch/>
        </p:blipFill>
        <p:spPr>
          <a:xfrm>
            <a:off x="20" y="10"/>
            <a:ext cx="12191980" cy="6857989"/>
          </a:xfrm>
          <a:prstGeom prst="rect">
            <a:avLst/>
          </a:prstGeom>
        </p:spPr>
      </p:pic>
      <p:sp>
        <p:nvSpPr>
          <p:cNvPr id="19" name="Rectangle 10">
            <a:extLst>
              <a:ext uri="{FF2B5EF4-FFF2-40B4-BE49-F238E27FC236}">
                <a16:creationId xmlns:a16="http://schemas.microsoft.com/office/drawing/2014/main" id="{DE8A7E9B-3161-4AE7-B85C-EE3D7786D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8700" y="1028700"/>
            <a:ext cx="10134600" cy="4800600"/>
          </a:xfrm>
          <a:prstGeom prst="rect">
            <a:avLst/>
          </a:prstGeom>
          <a:solidFill>
            <a:schemeClr val="bg2">
              <a:alpha val="8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B1B83EC-3668-DB4D-BFEB-4DF3636606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39253" y="1360348"/>
            <a:ext cx="7113494" cy="2400301"/>
          </a:xfrm>
        </p:spPr>
        <p:txBody>
          <a:bodyPr>
            <a:noAutofit/>
          </a:bodyPr>
          <a:lstStyle/>
          <a:p>
            <a:r>
              <a:rPr lang="en-VN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ĐỌC MỞ RỘNG THEO THỂ LOẠI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BFF1CDB-1B92-7341-A4E3-9261312B20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558989" y="4424305"/>
            <a:ext cx="5074022" cy="972222"/>
          </a:xfrm>
        </p:spPr>
        <p:txBody>
          <a:bodyPr>
            <a:normAutofit/>
          </a:bodyPr>
          <a:lstStyle/>
          <a:p>
            <a:r>
              <a:rPr lang="en-VN" dirty="0"/>
              <a:t>GIÁO VIÊN: …..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C3E45FAB-3768-4529-B0E8-A0E9BE5E38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662258" y="3891005"/>
            <a:ext cx="867485" cy="115439"/>
            <a:chOff x="8910933" y="1861308"/>
            <a:chExt cx="867485" cy="115439"/>
          </a:xfrm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6FF68CFF-0675-43D9-8EF2-EAC1F19D24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8964825" flipH="1">
              <a:off x="9286956" y="1861308"/>
              <a:ext cx="115439" cy="115439"/>
            </a:xfrm>
            <a:prstGeom prst="rect">
              <a:avLst/>
            </a:prstGeom>
            <a:noFill/>
            <a:ln w="158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E1414FA8-D7DF-4B14-AD83-846AB2899B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426289" y="1919027"/>
              <a:ext cx="352129" cy="0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638B88A0-A01D-4106-8E09-1AEB09B04E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910933" y="1919027"/>
              <a:ext cx="352129" cy="0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994513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33727D-B523-7746-A213-CED01FAF69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0"/>
            <a:ext cx="10134600" cy="1288489"/>
          </a:xfrm>
        </p:spPr>
        <p:txBody>
          <a:bodyPr/>
          <a:lstStyle/>
          <a:p>
            <a:pPr algn="ctr"/>
            <a:r>
              <a:rPr lang="en-VN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Đặc điểm cốt truyện truyền thuyết qua truyện </a:t>
            </a:r>
            <a:br>
              <a:rPr lang="en-VN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VN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“Bánh chưng, bánh giầy”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A74FD425-48EE-8F41-95F1-D94316098F0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9574550"/>
              </p:ext>
            </p:extLst>
          </p:nvPr>
        </p:nvGraphicFramePr>
        <p:xfrm>
          <a:off x="410817" y="1455798"/>
          <a:ext cx="11370366" cy="51660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85183">
                  <a:extLst>
                    <a:ext uri="{9D8B030D-6E8A-4147-A177-3AD203B41FA5}">
                      <a16:colId xmlns:a16="http://schemas.microsoft.com/office/drawing/2014/main" val="1632932585"/>
                    </a:ext>
                  </a:extLst>
                </a:gridCol>
                <a:gridCol w="5685183">
                  <a:extLst>
                    <a:ext uri="{9D8B030D-6E8A-4147-A177-3AD203B41FA5}">
                      <a16:colId xmlns:a16="http://schemas.microsoft.com/office/drawing/2014/main" val="2258416486"/>
                    </a:ext>
                  </a:extLst>
                </a:gridCol>
              </a:tblGrid>
              <a:tr h="1211403">
                <a:tc>
                  <a:txBody>
                    <a:bodyPr/>
                    <a:lstStyle/>
                    <a:p>
                      <a:pPr algn="ctr"/>
                      <a:r>
                        <a:rPr lang="en-VN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Đặc điểm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VN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Chi tiết biểu hiện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6375902"/>
                  </a:ext>
                </a:extLst>
              </a:tr>
              <a:tr h="1211403">
                <a:tc>
                  <a:txBody>
                    <a:bodyPr/>
                    <a:lstStyle/>
                    <a:p>
                      <a:pPr algn="just"/>
                      <a:r>
                        <a:rPr lang="en-VN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a. Thường xoay quanh công trạng, kì tích của nhân vật mà cộng đồng truyền tụng, tôn thờ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VN" sz="2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0170233"/>
                  </a:ext>
                </a:extLst>
              </a:tr>
              <a:tr h="1211403">
                <a:tc>
                  <a:txBody>
                    <a:bodyPr/>
                    <a:lstStyle/>
                    <a:p>
                      <a:pPr algn="just"/>
                      <a:r>
                        <a:rPr lang="en-VN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b. Thường sử dụng yếu tố kì ảo nhằm thể hiện tài năng, sức mạnh khác thường của nhân vật.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VN" sz="2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7869083"/>
                  </a:ext>
                </a:extLst>
              </a:tr>
              <a:tr h="1211403">
                <a:tc>
                  <a:txBody>
                    <a:bodyPr/>
                    <a:lstStyle/>
                    <a:p>
                      <a:pPr algn="just"/>
                      <a:r>
                        <a:rPr lang="en-VN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c. Cuối truyện thường gợi nhắc các dấu tích xưa còn lưu lại đến ngày nay.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VN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44024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7004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33727D-B523-7746-A213-CED01FAF69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0"/>
            <a:ext cx="10134600" cy="1288489"/>
          </a:xfrm>
        </p:spPr>
        <p:txBody>
          <a:bodyPr/>
          <a:lstStyle/>
          <a:p>
            <a:pPr algn="ctr"/>
            <a:r>
              <a:rPr lang="en-VN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Đặc điểm nhân vật truyền thuyết qua truyện </a:t>
            </a:r>
            <a:br>
              <a:rPr lang="en-VN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VN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“Bánh chưng, bánh giầy”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A74FD425-48EE-8F41-95F1-D94316098F0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36708795"/>
              </p:ext>
            </p:extLst>
          </p:nvPr>
        </p:nvGraphicFramePr>
        <p:xfrm>
          <a:off x="410817" y="1455798"/>
          <a:ext cx="11370366" cy="50058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85183">
                  <a:extLst>
                    <a:ext uri="{9D8B030D-6E8A-4147-A177-3AD203B41FA5}">
                      <a16:colId xmlns:a16="http://schemas.microsoft.com/office/drawing/2014/main" val="1632932585"/>
                    </a:ext>
                  </a:extLst>
                </a:gridCol>
                <a:gridCol w="5685183">
                  <a:extLst>
                    <a:ext uri="{9D8B030D-6E8A-4147-A177-3AD203B41FA5}">
                      <a16:colId xmlns:a16="http://schemas.microsoft.com/office/drawing/2014/main" val="2258416486"/>
                    </a:ext>
                  </a:extLst>
                </a:gridCol>
              </a:tblGrid>
              <a:tr h="1211403">
                <a:tc>
                  <a:txBody>
                    <a:bodyPr/>
                    <a:lstStyle/>
                    <a:p>
                      <a:pPr algn="ctr"/>
                      <a:r>
                        <a:rPr lang="en-VN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Đặc điểm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VN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Chi tiết biểu hiện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6375902"/>
                  </a:ext>
                </a:extLst>
              </a:tr>
              <a:tr h="1211403">
                <a:tc>
                  <a:txBody>
                    <a:bodyPr/>
                    <a:lstStyle/>
                    <a:p>
                      <a:pPr algn="just"/>
                      <a:r>
                        <a:rPr lang="en-VN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a. Thường có những điểm khác lạ về lai lịch, phẩm chất, tài năng, sức mạnh,…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VN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0170233"/>
                  </a:ext>
                </a:extLst>
              </a:tr>
              <a:tr h="1211403">
                <a:tc>
                  <a:txBody>
                    <a:bodyPr/>
                    <a:lstStyle/>
                    <a:p>
                      <a:pPr algn="just"/>
                      <a:r>
                        <a:rPr lang="en-VN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b. Thường gắn với sự kiện lịch sử và có công lớn đối với cộng đồng.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VN" sz="2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7869083"/>
                  </a:ext>
                </a:extLst>
              </a:tr>
              <a:tr h="1211403">
                <a:tc>
                  <a:txBody>
                    <a:bodyPr/>
                    <a:lstStyle/>
                    <a:p>
                      <a:pPr algn="just"/>
                      <a:r>
                        <a:rPr lang="en-VN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c. Được cộng đồng truyền tụng, tôn thờ.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VN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44024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0207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36 Cách nói CẢM ƠN và ĐÁP LẠI LỜI CẢM ƠN trong tiếng Anh">
            <a:extLst>
              <a:ext uri="{FF2B5EF4-FFF2-40B4-BE49-F238E27FC236}">
                <a16:creationId xmlns:a16="http://schemas.microsoft.com/office/drawing/2014/main" id="{F07F467D-B18F-9F46-A98F-64F0C3F392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20663"/>
            <a:ext cx="12192000" cy="6416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35097961"/>
      </p:ext>
    </p:extLst>
  </p:cSld>
  <p:clrMapOvr>
    <a:masterClrMapping/>
  </p:clrMapOvr>
</p:sld>
</file>

<file path=ppt/theme/theme1.xml><?xml version="1.0" encoding="utf-8"?>
<a:theme xmlns:a="http://schemas.openxmlformats.org/drawingml/2006/main" name="AdornVTI">
  <a:themeElements>
    <a:clrScheme name="AnalogousFromDarkSeedLeftStep">
      <a:dk1>
        <a:srgbClr val="000000"/>
      </a:dk1>
      <a:lt1>
        <a:srgbClr val="FFFFFF"/>
      </a:lt1>
      <a:dk2>
        <a:srgbClr val="241B2F"/>
      </a:dk2>
      <a:lt2>
        <a:srgbClr val="F0F3F2"/>
      </a:lt2>
      <a:accent1>
        <a:srgbClr val="C64A6B"/>
      </a:accent1>
      <a:accent2>
        <a:srgbClr val="B4388D"/>
      </a:accent2>
      <a:accent3>
        <a:srgbClr val="BA4AC6"/>
      </a:accent3>
      <a:accent4>
        <a:srgbClr val="7438B4"/>
      </a:accent4>
      <a:accent5>
        <a:srgbClr val="524AC6"/>
      </a:accent5>
      <a:accent6>
        <a:srgbClr val="3863B4"/>
      </a:accent6>
      <a:hlink>
        <a:srgbClr val="7055C6"/>
      </a:hlink>
      <a:folHlink>
        <a:srgbClr val="7F7F7F"/>
      </a:folHlink>
    </a:clrScheme>
    <a:fontScheme name="Bembo">
      <a:majorFont>
        <a:latin typeface="Bembo"/>
        <a:ea typeface=""/>
        <a:cs typeface=""/>
      </a:majorFont>
      <a:minorFont>
        <a:latin typeface="Bemb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dornVTI" id="{497E3FA9-5A27-4D12-9D04-917BEF3D1303}" vid="{34192A01-61CA-4566-9818-841C607496F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166</Words>
  <Application>Microsoft Macintosh PowerPoint</Application>
  <PresentationFormat>Widescreen</PresentationFormat>
  <Paragraphs>14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Bembo</vt:lpstr>
      <vt:lpstr>Times New Roman</vt:lpstr>
      <vt:lpstr>AdornVTI</vt:lpstr>
      <vt:lpstr>ĐỌC MỞ RỘNG THEO THỂ LOẠI</vt:lpstr>
      <vt:lpstr>Đặc điểm cốt truyện truyền thuyết qua truyện  “Bánh chưng, bánh giầy”</vt:lpstr>
      <vt:lpstr>Đặc điểm nhân vật truyền thuyết qua truyện  “Bánh chưng, bánh giầy”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office014</dc:creator>
  <cp:lastModifiedBy>office014</cp:lastModifiedBy>
  <cp:revision>4</cp:revision>
  <dcterms:created xsi:type="dcterms:W3CDTF">2021-07-05T05:40:51Z</dcterms:created>
  <dcterms:modified xsi:type="dcterms:W3CDTF">2021-07-30T18:01:50Z</dcterms:modified>
</cp:coreProperties>
</file>